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5359" r:id="rId2"/>
  </p:sldMasterIdLst>
  <p:notesMasterIdLst>
    <p:notesMasterId r:id="rId4"/>
  </p:notesMasterIdLst>
  <p:sldIdLst>
    <p:sldId id="351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Ibrahim Al Sayed" initials="SIAS" lastIdx="1" clrIdx="0">
    <p:extLst>
      <p:ext uri="{19B8F6BF-5375-455C-9EA6-DF929625EA0E}">
        <p15:presenceInfo xmlns:p15="http://schemas.microsoft.com/office/powerpoint/2012/main" userId="S-1-5-21-2144601217-2052088531-1167483509-86154" providerId="AD"/>
      </p:ext>
    </p:extLst>
  </p:cmAuthor>
  <p:cmAuthor id="2" name="Andreas Goldau" initials="AG" lastIdx="2" clrIdx="1">
    <p:extLst>
      <p:ext uri="{19B8F6BF-5375-455C-9EA6-DF929625EA0E}">
        <p15:presenceInfo xmlns:p15="http://schemas.microsoft.com/office/powerpoint/2012/main" userId="S-1-5-21-2144601217-2052088531-1167483509-649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02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45604549543983E-2"/>
          <c:y val="0.2038837733998462"/>
          <c:w val="0.81732462998942723"/>
          <c:h val="0.666438844739821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Bonds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7D-452F-B4AB-D989F250C68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67D-452F-B4AB-D989F250C68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67D-452F-B4AB-D989F250C68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67D-452F-B4AB-D989F250C686}"/>
              </c:ext>
            </c:extLst>
          </c:dPt>
          <c:dLbls>
            <c:dLbl>
              <c:idx val="0"/>
              <c:layout>
                <c:manualLayout>
                  <c:x val="9.5130203665645173E-5"/>
                  <c:y val="3.58198991592301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D-452F-B4AB-D989F250C686}"/>
                </c:ext>
              </c:extLst>
            </c:dLbl>
            <c:dLbl>
              <c:idx val="2"/>
              <c:layout>
                <c:manualLayout>
                  <c:x val="1.5684668508235543E-3"/>
                  <c:y val="-8.33333515602256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D-452F-B4AB-D989F250C686}"/>
                </c:ext>
              </c:extLst>
            </c:dLbl>
            <c:dLbl>
              <c:idx val="6"/>
              <c:layout>
                <c:manualLayout>
                  <c:x val="-1.5684668508236118E-3"/>
                  <c:y val="1.94444486973859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7D-452F-B4AB-D989F250C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2043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1">
                  <c:v>1000</c:v>
                </c:pt>
                <c:pt idx="3">
                  <c:v>1000</c:v>
                </c:pt>
                <c:pt idx="5">
                  <c:v>750</c:v>
                </c:pt>
                <c:pt idx="6">
                  <c:v>500</c:v>
                </c:pt>
                <c:pt idx="8">
                  <c:v>500</c:v>
                </c:pt>
                <c:pt idx="1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7D-452F-B4AB-D989F250C686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Loans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67D-452F-B4AB-D989F250C68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67D-452F-B4AB-D989F250C68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67D-452F-B4AB-D989F250C68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67D-452F-B4AB-D989F250C686}"/>
              </c:ext>
            </c:extLst>
          </c:dPt>
          <c:dLbls>
            <c:dLbl>
              <c:idx val="0"/>
              <c:layout>
                <c:manualLayout>
                  <c:x val="0"/>
                  <c:y val="-8.5940746661486697E-2"/>
                </c:manualLayout>
              </c:layout>
              <c:tx>
                <c:rich>
                  <a:bodyPr/>
                  <a:lstStyle/>
                  <a:p>
                    <a:fld id="{F70E1567-10D1-4C8C-95B6-D022C3DCE1F4}" type="VALUE">
                      <a:rPr lang="en-US" sz="70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67D-452F-B4AB-D989F250C686}"/>
                </c:ext>
              </c:extLst>
            </c:dLbl>
            <c:dLbl>
              <c:idx val="5"/>
              <c:layout>
                <c:manualLayout>
                  <c:x val="-2.8515858610995157E-3"/>
                  <c:y val="-2.97202129133236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767D-452F-B4AB-D989F250C686}"/>
                </c:ext>
              </c:extLst>
            </c:dLbl>
            <c:dLbl>
              <c:idx val="6"/>
              <c:layout>
                <c:manualLayout>
                  <c:x val="-1.4733580323826614E-3"/>
                  <c:y val="-2.0221352155643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7D-452F-B4AB-D989F250C686}"/>
                </c:ext>
              </c:extLst>
            </c:dLbl>
            <c:dLbl>
              <c:idx val="7"/>
              <c:layout>
                <c:manualLayout>
                  <c:x val="0"/>
                  <c:y val="-3.53873662723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7D-452F-B4AB-D989F250C686}"/>
                </c:ext>
              </c:extLst>
            </c:dLbl>
            <c:dLbl>
              <c:idx val="8"/>
              <c:layout>
                <c:manualLayout>
                  <c:x val="2.9467160647649988E-3"/>
                  <c:y val="-3.53873662723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7D-452F-B4AB-D989F250C686}"/>
                </c:ext>
              </c:extLst>
            </c:dLbl>
            <c:dLbl>
              <c:idx val="9"/>
              <c:layout>
                <c:manualLayout>
                  <c:x val="0"/>
                  <c:y val="-4.04427043112878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627012453355745E-2"/>
                      <c:h val="6.33433856275545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767D-452F-B4AB-D989F250C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2043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690</c:v>
                </c:pt>
                <c:pt idx="1">
                  <c:v>40</c:v>
                </c:pt>
                <c:pt idx="2">
                  <c:v>530</c:v>
                </c:pt>
                <c:pt idx="3">
                  <c:v>510</c:v>
                </c:pt>
                <c:pt idx="4">
                  <c:v>320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67D-452F-B4AB-D989F250C686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solidFill>
                <a:srgbClr val="FF3300"/>
              </a:solidFill>
              <a:prstDash val="dash"/>
            </a:ln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2043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2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67D-452F-B4AB-D989F250C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670134528"/>
        <c:axId val="670134920"/>
      </c:barChart>
      <c:catAx>
        <c:axId val="67013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0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134920"/>
        <c:crosses val="autoZero"/>
        <c:auto val="0"/>
        <c:lblAlgn val="ctr"/>
        <c:lblOffset val="200"/>
        <c:tickLblSkip val="1"/>
        <c:noMultiLvlLbl val="0"/>
      </c:catAx>
      <c:valAx>
        <c:axId val="670134920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134528"/>
        <c:crosses val="autoZero"/>
        <c:crossBetween val="between"/>
        <c:minorUnit val="4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320EF-E4CE-480F-9B4F-AE8D4116C09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611CB-9579-4BD7-A47F-05C6D07C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1pPr>
    <a:lvl2pPr marL="586130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2pPr>
    <a:lvl3pPr marL="1172261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3pPr>
    <a:lvl4pPr marL="1758391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4pPr>
    <a:lvl5pPr marL="2344522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5pPr>
    <a:lvl6pPr marL="2930652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951" indent="-57951">
              <a:buFontTx/>
              <a:buChar char="•"/>
            </a:pPr>
            <a:endParaRPr lang="en-US" b="1" i="1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Ooredoo Group H1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BF02C-2B30-4A7F-9DCE-38E6C5A43D8B}" type="slidenum">
              <a:rPr lang="en-US" smtClean="0">
                <a:solidFill>
                  <a:prstClr val="black"/>
                </a:solidFill>
              </a:r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3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98C419-6795-4804-A226-24E470B90A9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B30034-CE54-4B51-B0DC-8A0CA92FECB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A0B8417-3DB9-41FE-9E17-88EE01FE340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out imag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DD1761D-41BE-E94A-AA9B-887E6F4FAC8C}"/>
              </a:ext>
            </a:extLst>
          </p:cNvPr>
          <p:cNvGrpSpPr/>
          <p:nvPr userDrawn="1"/>
        </p:nvGrpSpPr>
        <p:grpSpPr>
          <a:xfrm>
            <a:off x="5333763" y="-1371600"/>
            <a:ext cx="7696028" cy="8782886"/>
            <a:chOff x="5392443" y="-1524000"/>
            <a:chExt cx="7696028" cy="878288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F111AB3-1D61-7D45-B214-C54B092D8B1D}"/>
                </a:ext>
              </a:extLst>
            </p:cNvPr>
            <p:cNvSpPr/>
            <p:nvPr userDrawn="1"/>
          </p:nvSpPr>
          <p:spPr bwMode="auto">
            <a:xfrm>
              <a:off x="7086600" y="-1524000"/>
              <a:ext cx="6001871" cy="6001871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5408D66-38BE-5740-BF2D-521AD30F0F60}"/>
                </a:ext>
              </a:extLst>
            </p:cNvPr>
            <p:cNvSpPr/>
            <p:nvPr userDrawn="1"/>
          </p:nvSpPr>
          <p:spPr bwMode="auto">
            <a:xfrm>
              <a:off x="5392443" y="3486308"/>
              <a:ext cx="3772578" cy="3772578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8041513"/>
              </p:ext>
            </p:extLst>
          </p:nvPr>
        </p:nvGraphicFramePr>
        <p:xfrm>
          <a:off x="2118" y="1906"/>
          <a:ext cx="2116" cy="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118" y="1906"/>
                        <a:ext cx="2116" cy="1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hape 15"/>
          <p:cNvSpPr txBox="1">
            <a:spLocks noGrp="1"/>
          </p:cNvSpPr>
          <p:nvPr>
            <p:ph type="body" idx="2" hasCustomPrompt="1"/>
          </p:nvPr>
        </p:nvSpPr>
        <p:spPr>
          <a:xfrm>
            <a:off x="838612" y="3575062"/>
            <a:ext cx="5546991" cy="1026548"/>
          </a:xfrm>
          <a:prstGeom prst="rect">
            <a:avLst/>
          </a:prstGeom>
          <a:noFill/>
          <a:ln>
            <a:noFill/>
          </a:ln>
        </p:spPr>
        <p:txBody>
          <a:bodyPr lIns="0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Arial" pitchFamily="34" charset="0"/>
              <a:buNone/>
              <a:defRPr sz="2000" b="1" i="0" u="none" strike="noStrike" cap="none" baseline="0">
                <a:solidFill>
                  <a:srgbClr val="FFFFF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 pitchFamily="34" charset="0"/>
              </a:defRPr>
            </a:lvl1pPr>
            <a:lvl2pPr marL="663239" marR="0" lvl="1" indent="-99741" algn="l" rtl="0">
              <a:spcBef>
                <a:spcPts val="500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0368" marR="0" lvl="2" indent="-75914" algn="l" rtl="0">
              <a:spcBef>
                <a:spcPts val="425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8517" marR="0" lvl="3" indent="-91199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6662" marR="0" lvl="4" indent="-94580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»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44809" marR="0" lvl="5" indent="-90023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652956" marR="0" lvl="6" indent="-9340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061103" marR="0" lvl="7" indent="-9678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469250" marR="0" lvl="8" indent="-92231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Sub-title </a:t>
            </a:r>
            <a:endParaRPr/>
          </a:p>
        </p:txBody>
      </p:sp>
      <p:sp>
        <p:nvSpPr>
          <p:cNvPr id="20" name="Shape 16"/>
          <p:cNvSpPr txBox="1">
            <a:spLocks noGrp="1"/>
          </p:cNvSpPr>
          <p:nvPr>
            <p:ph type="body" idx="3" hasCustomPrompt="1"/>
          </p:nvPr>
        </p:nvSpPr>
        <p:spPr>
          <a:xfrm>
            <a:off x="838606" y="4656768"/>
            <a:ext cx="4443769" cy="278302"/>
          </a:xfrm>
          <a:prstGeom prst="rect">
            <a:avLst/>
          </a:prstGeom>
          <a:noFill/>
          <a:ln>
            <a:noFill/>
          </a:ln>
        </p:spPr>
        <p:txBody>
          <a:bodyPr lIns="0" tIns="91425" rIns="91425" bIns="91425" anchor="t" anchorCtr="0"/>
          <a:lstStyle>
            <a:lvl1pPr marL="0" marR="0" lvl="0" indent="0" algn="l" rtl="0">
              <a:spcBef>
                <a:spcPct val="0"/>
              </a:spcBef>
              <a:buClr>
                <a:srgbClr val="FFFFFF"/>
              </a:buClr>
              <a:buFont typeface="Arial" pitchFamily="34" charset="0"/>
              <a:buNone/>
              <a:defRPr sz="1200" b="0" i="0" u="none" strike="noStrike" cap="none">
                <a:solidFill>
                  <a:srgbClr val="FFFFF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 pitchFamily="34" charset="0"/>
              </a:defRPr>
            </a:lvl1pPr>
            <a:lvl2pPr marL="663239" marR="0" lvl="1" indent="-99741" algn="l" rtl="0">
              <a:spcBef>
                <a:spcPts val="500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0368" marR="0" lvl="2" indent="-75914" algn="l" rtl="0">
              <a:spcBef>
                <a:spcPts val="425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8517" marR="0" lvl="3" indent="-91199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6662" marR="0" lvl="4" indent="-94580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»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44809" marR="0" lvl="5" indent="-90023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652956" marR="0" lvl="6" indent="-9340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061103" marR="0" lvl="7" indent="-9678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469250" marR="0" lvl="8" indent="-92231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/>
              <a:t>DD/MM/YY</a:t>
            </a:r>
            <a:endParaRPr/>
          </a:p>
        </p:txBody>
      </p:sp>
      <p:sp>
        <p:nvSpPr>
          <p:cNvPr id="21" name="Shape 17"/>
          <p:cNvSpPr txBox="1">
            <a:spLocks noGrp="1"/>
          </p:cNvSpPr>
          <p:nvPr>
            <p:ph type="body" idx="4" hasCustomPrompt="1"/>
          </p:nvPr>
        </p:nvSpPr>
        <p:spPr>
          <a:xfrm>
            <a:off x="838606" y="4967142"/>
            <a:ext cx="4443769" cy="278302"/>
          </a:xfrm>
          <a:prstGeom prst="rect">
            <a:avLst/>
          </a:prstGeom>
          <a:noFill/>
          <a:ln>
            <a:noFill/>
          </a:ln>
        </p:spPr>
        <p:txBody>
          <a:bodyPr lIns="0" tIns="91425" rIns="91425" bIns="91425" anchor="t" anchorCtr="0"/>
          <a:lstStyle>
            <a:lvl1pPr marL="0" marR="0" lvl="0" indent="0" algn="l" rtl="0">
              <a:spcBef>
                <a:spcPct val="0"/>
              </a:spcBef>
              <a:buClr>
                <a:srgbClr val="FFFFFF"/>
              </a:buClr>
              <a:buFont typeface="Arial" pitchFamily="34" charset="0"/>
              <a:buNone/>
              <a:defRPr sz="1200" b="0" i="0" u="none" strike="noStrike" cap="none">
                <a:solidFill>
                  <a:srgbClr val="FFFFF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 pitchFamily="34" charset="0"/>
              </a:defRPr>
            </a:lvl1pPr>
            <a:lvl2pPr marL="663239" marR="0" lvl="1" indent="-99741" algn="l" rtl="0">
              <a:spcBef>
                <a:spcPts val="500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0368" marR="0" lvl="2" indent="-75914" algn="l" rtl="0">
              <a:spcBef>
                <a:spcPts val="425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8517" marR="0" lvl="3" indent="-91199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6662" marR="0" lvl="4" indent="-94580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»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44809" marR="0" lvl="5" indent="-90023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652956" marR="0" lvl="6" indent="-9340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061103" marR="0" lvl="7" indent="-9678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469250" marR="0" lvl="8" indent="-92231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/>
              <a:t>File name / Department / Author</a:t>
            </a:r>
            <a:endParaRPr/>
          </a:p>
        </p:txBody>
      </p:sp>
      <p:sp>
        <p:nvSpPr>
          <p:cNvPr id="23" name="Title 21"/>
          <p:cNvSpPr>
            <a:spLocks noGrp="1"/>
          </p:cNvSpPr>
          <p:nvPr>
            <p:ph type="title" hasCustomPrompt="1"/>
          </p:nvPr>
        </p:nvSpPr>
        <p:spPr>
          <a:xfrm>
            <a:off x="838200" y="1676400"/>
            <a:ext cx="6138332" cy="1867301"/>
          </a:xfrm>
          <a:prstGeom prst="rect">
            <a:avLst/>
          </a:prstGeom>
        </p:spPr>
        <p:txBody>
          <a:bodyPr anchor="ctr"/>
          <a:lstStyle>
            <a:lvl1pPr marL="0" marR="0" indent="0" algn="l" defTabSz="7048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200" b="0">
                <a:solidFill>
                  <a:schemeClr val="bg1"/>
                </a:solidFill>
                <a:cs typeface="+mj-cs"/>
              </a:defRPr>
            </a:lvl1pPr>
          </a:lstStyle>
          <a:p>
            <a:pPr marL="0" marR="0" lvl="0" indent="0" algn="l" defTabSz="7048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/>
              <a:t>Click to edit Master title</a:t>
            </a:r>
            <a:br>
              <a:rPr lang="en-US"/>
            </a:b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144001" y="685800"/>
            <a:ext cx="1981200" cy="35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222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7930595"/>
              </p:ext>
            </p:extLst>
          </p:nvPr>
        </p:nvGraphicFramePr>
        <p:xfrm>
          <a:off x="0" y="0"/>
          <a:ext cx="19538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4" cy="15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Holder 6"/>
          <p:cNvSpPr>
            <a:spLocks noGrp="1"/>
          </p:cNvSpPr>
          <p:nvPr>
            <p:ph type="sldNum" sz="quarter" idx="7"/>
          </p:nvPr>
        </p:nvSpPr>
        <p:spPr>
          <a:xfrm>
            <a:off x="11760200" y="6629400"/>
            <a:ext cx="279400" cy="1453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>
                <a:solidFill>
                  <a:srgbClr val="FF0000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94114"/>
      </p:ext>
    </p:extLst>
  </p:cSld>
  <p:clrMapOvr>
    <a:masterClrMapping/>
  </p:clrMapOvr>
  <p:transition/>
  <p:extLst mod="1">
    <p:ext uri="{DCECCB84-F9BA-43D5-87BE-67443E8EF086}">
      <p15:sldGuideLst xmlns:p15="http://schemas.microsoft.com/office/powerpoint/2012/main">
        <p15:guide id="2" orient="horz" pos="38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ithout Imag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CF5C696-6727-E149-A79F-3A4D6B32E910}"/>
              </a:ext>
            </a:extLst>
          </p:cNvPr>
          <p:cNvGrpSpPr/>
          <p:nvPr userDrawn="1"/>
        </p:nvGrpSpPr>
        <p:grpSpPr>
          <a:xfrm rot="15981601">
            <a:off x="-258052" y="-2294974"/>
            <a:ext cx="9497133" cy="10838349"/>
            <a:chOff x="5392443" y="-1524000"/>
            <a:chExt cx="7696028" cy="878288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0C2B4C1-EC45-284D-9EEC-CFCBEF0184A8}"/>
                </a:ext>
              </a:extLst>
            </p:cNvPr>
            <p:cNvSpPr/>
            <p:nvPr userDrawn="1"/>
          </p:nvSpPr>
          <p:spPr bwMode="auto">
            <a:xfrm>
              <a:off x="7086600" y="-1524000"/>
              <a:ext cx="6001871" cy="6001871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C071821-1BC4-6C48-B438-5B79C8814306}"/>
                </a:ext>
              </a:extLst>
            </p:cNvPr>
            <p:cNvSpPr/>
            <p:nvPr userDrawn="1"/>
          </p:nvSpPr>
          <p:spPr bwMode="auto">
            <a:xfrm>
              <a:off x="5392443" y="3486308"/>
              <a:ext cx="3772578" cy="3772578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823FD20-19E2-D94F-B477-26E7A432CE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8805" y="5168276"/>
            <a:ext cx="1981200" cy="35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7869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9538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7" name="Object 16" hidden="1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4" cy="15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2894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D65D75-6DF7-4B32-87C8-63125F559EB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4CA0590-3722-4DE7-9256-4907D2F67FD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7888097-6B78-417A-8A42-35015BB0B99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A3110EC-22CD-48CD-854E-F843F0A45A4C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8FA60DC2-6880-4B88-BE10-BD0F3F6EB3AC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13DEB89-605B-4754-8EF0-CAFFB7D6DA9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D0F3924-C407-44DD-A968-2E25C5C1369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AB5CEEF-B09D-439B-BC26-343C7508A8D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49134420"/>
              </p:ext>
            </p:extLst>
          </p:nvPr>
        </p:nvGraphicFramePr>
        <p:xfrm>
          <a:off x="0" y="0"/>
          <a:ext cx="19538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4" cy="15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BodyText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104" y="1285463"/>
            <a:ext cx="10919792" cy="46898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05740" lvl="0" indent="-205740">
              <a:spcBef>
                <a:spcPts val="900"/>
              </a:spcBef>
            </a:pPr>
            <a:r>
              <a:rPr lang="en-US"/>
              <a:t>Edit Master text styles</a:t>
            </a:r>
          </a:p>
          <a:p>
            <a:pPr marL="411480" lvl="1" indent="-205740"/>
            <a:r>
              <a:rPr lang="en-US"/>
              <a:t>Second level</a:t>
            </a:r>
          </a:p>
          <a:p>
            <a:pPr marL="548640" lvl="2" indent="-137160"/>
            <a:r>
              <a:rPr lang="en-US"/>
              <a:t>Third level</a:t>
            </a:r>
          </a:p>
          <a:p>
            <a:pPr marL="685800" lvl="3"/>
            <a:r>
              <a:rPr lang="en-US"/>
              <a:t>Fourth level</a:t>
            </a:r>
          </a:p>
          <a:p>
            <a:pPr marL="822960" lvl="4"/>
            <a:r>
              <a:rPr lang="en-US"/>
              <a:t>Fifth level</a:t>
            </a:r>
          </a:p>
        </p:txBody>
      </p:sp>
      <p:sp>
        <p:nvSpPr>
          <p:cNvPr id="6" name="Title Placeholder 15"/>
          <p:cNvSpPr>
            <a:spLocks noGrp="1"/>
          </p:cNvSpPr>
          <p:nvPr>
            <p:ph type="title"/>
          </p:nvPr>
        </p:nvSpPr>
        <p:spPr>
          <a:xfrm>
            <a:off x="649899" y="60041"/>
            <a:ext cx="10905997" cy="1097280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33983" y="6498641"/>
            <a:ext cx="1584000" cy="250906"/>
          </a:xfrm>
          <a:prstGeom prst="rect">
            <a:avLst/>
          </a:prstGeom>
        </p:spPr>
      </p:pic>
      <p:sp>
        <p:nvSpPr>
          <p:cNvPr id="12" name="Holder 6"/>
          <p:cNvSpPr>
            <a:spLocks noGrp="1"/>
          </p:cNvSpPr>
          <p:nvPr>
            <p:ph type="sldNum" sz="quarter" idx="4"/>
          </p:nvPr>
        </p:nvSpPr>
        <p:spPr>
          <a:xfrm>
            <a:off x="11388791" y="6503914"/>
            <a:ext cx="355600" cy="22159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r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FF0000"/>
                </a:solidFill>
                <a:latin typeface="+mn-lt"/>
                <a:ea typeface="Arial" pitchFamily="34" charset="0"/>
                <a:cs typeface="Arial" pitchFamily="34" charset="0"/>
              </a:defRPr>
            </a:lvl1pPr>
            <a:lvl2pPr marL="4572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9144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3716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18288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5143" r:id="rId2"/>
    <p:sldLayoutId id="2147485144" r:id="rId3"/>
    <p:sldLayoutId id="2147485360" r:id="rId4"/>
  </p:sldLayoutIdLst>
  <p:transition/>
  <p:hf hdr="0" ftr="0"/>
  <p:txStyles>
    <p:titleStyle>
      <a:lvl1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800" b="1" kern="1200">
          <a:solidFill>
            <a:schemeClr val="accent1"/>
          </a:solidFill>
          <a:latin typeface="Ooredoo Heavy" panose="00000A00000000000000" pitchFamily="50" charset="0"/>
          <a:ea typeface="Ooredoo Heavy" panose="00000A00000000000000" pitchFamily="50" charset="0"/>
          <a:cs typeface="+mj-cs"/>
        </a:defRPr>
      </a:lvl1pPr>
      <a:lvl2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2pPr>
      <a:lvl3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3pPr>
      <a:lvl4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4pPr>
      <a:lvl5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5pPr>
      <a:lvl6pPr marL="3429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6pPr>
      <a:lvl7pPr marL="6858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7pPr>
      <a:lvl8pPr marL="10287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8pPr>
      <a:lvl9pPr marL="13716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9pPr>
    </p:titleStyle>
    <p:bodyStyle>
      <a:lvl1pPr marL="274320" indent="-274320" algn="l" defTabSz="704850" rtl="0" eaLnBrk="1" fontAlgn="base" hangingPunct="1">
        <a:lnSpc>
          <a:spcPct val="100000"/>
        </a:lnSpc>
        <a:spcBef>
          <a:spcPts val="13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6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  <a:cs typeface="Noto Sans" panose="020B0502040504020204" pitchFamily="34" charset="0"/>
        </a:defRPr>
      </a:lvl1pPr>
      <a:lvl2pPr marL="351235" indent="-214313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4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</a:defRPr>
      </a:lvl2pPr>
      <a:lvl3pPr marL="398859" indent="-128588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2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</a:defRPr>
      </a:lvl3pPr>
      <a:lvl4pPr marL="534591" indent="-128588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2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</a:defRPr>
      </a:lvl4pPr>
      <a:lvl5pPr marL="694372" indent="0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None/>
        <a:defRPr lang="en-US" sz="1000" i="0" kern="120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  <a:cs typeface="Arial" pitchFamily="34" charset="0"/>
        </a:defRPr>
      </a:lvl5pPr>
      <a:lvl6pPr marL="1069181" indent="-101204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000" b="0" i="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6pPr>
      <a:lvl7pPr marL="1412081" indent="-101204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000" b="0" i="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7pPr>
      <a:lvl8pPr marL="1754981" indent="-101204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000">
          <a:solidFill>
            <a:schemeClr val="tx1"/>
          </a:solidFill>
          <a:latin typeface="+mn-lt"/>
        </a:defRPr>
      </a:lvl8pPr>
      <a:lvl9pPr marL="2065972" indent="0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None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3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A830E92B-131B-7048-B186-D3A9F54F79DF}"/>
              </a:ext>
            </a:extLst>
          </p:cNvPr>
          <p:cNvGrpSpPr/>
          <p:nvPr/>
        </p:nvGrpSpPr>
        <p:grpSpPr>
          <a:xfrm>
            <a:off x="1676400" y="5719956"/>
            <a:ext cx="8686800" cy="680844"/>
            <a:chOff x="1524000" y="1806388"/>
            <a:chExt cx="15013877" cy="1165412"/>
          </a:xfrm>
          <a:solidFill>
            <a:schemeClr val="accent1"/>
          </a:solidFill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67E3729-333A-5F40-8A4B-20892BFC79DA}"/>
                </a:ext>
              </a:extLst>
            </p:cNvPr>
            <p:cNvSpPr/>
            <p:nvPr/>
          </p:nvSpPr>
          <p:spPr bwMode="auto">
            <a:xfrm>
              <a:off x="1524000" y="1806388"/>
              <a:ext cx="1165412" cy="1165412"/>
            </a:xfrm>
            <a:prstGeom prst="ellipse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51B047C-2188-4F48-86FB-1AEB2FE41EAE}"/>
                </a:ext>
              </a:extLst>
            </p:cNvPr>
            <p:cNvSpPr/>
            <p:nvPr/>
          </p:nvSpPr>
          <p:spPr bwMode="auto">
            <a:xfrm>
              <a:off x="2083512" y="1806388"/>
              <a:ext cx="13918530" cy="1165412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5770FA-6CAE-964A-894E-5AA525A658C7}"/>
                </a:ext>
              </a:extLst>
            </p:cNvPr>
            <p:cNvSpPr/>
            <p:nvPr/>
          </p:nvSpPr>
          <p:spPr bwMode="auto">
            <a:xfrm>
              <a:off x="15372465" y="1806388"/>
              <a:ext cx="1165412" cy="1165412"/>
            </a:xfrm>
            <a:prstGeom prst="ellipse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96136" y="6407828"/>
            <a:ext cx="3250212" cy="3224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ct val="110000"/>
              </a:lnSpc>
              <a:spcBef>
                <a:spcPts val="346"/>
              </a:spcBef>
            </a:pPr>
            <a:r>
              <a:rPr lang="en-US" sz="700">
                <a:solidFill>
                  <a:srgbClr val="221E20"/>
                </a:solidFill>
                <a:latin typeface="Noto Sans"/>
              </a:rPr>
              <a:t>* Based on the rates applicable for the usage levels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4710E723-899C-0341-B8D3-00EACD8F3B34}"/>
              </a:ext>
            </a:extLst>
          </p:cNvPr>
          <p:cNvSpPr txBox="1"/>
          <p:nvPr/>
        </p:nvSpPr>
        <p:spPr>
          <a:xfrm>
            <a:off x="231661" y="280475"/>
            <a:ext cx="7210638" cy="4053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585" b="1" kern="1200">
                <a:solidFill>
                  <a:schemeClr val="accent1"/>
                </a:solidFill>
                <a:latin typeface="ooredoo-Regular" panose="02000506000000020004" pitchFamily="2" charset="0"/>
                <a:ea typeface="ooredoo-Regular" panose="02000506000000020004" pitchFamily="2" charset="0"/>
                <a:cs typeface="Arial" pitchFamily="34" charset="0"/>
              </a:defRPr>
            </a:lvl1pPr>
            <a:lvl2pPr marL="4572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2pPr>
            <a:lvl3pPr marL="9144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3pPr>
            <a:lvl4pPr marL="13716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4pPr>
            <a:lvl5pPr marL="18288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5pPr>
            <a:lvl6pPr marL="422041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6pPr>
            <a:lvl7pPr marL="844083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7pPr>
            <a:lvl8pPr marL="1266124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8pPr>
            <a:lvl9pPr marL="1688165" algn="l" defTabSz="86752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>
                <a:solidFill>
                  <a:srgbClr val="0057A6"/>
                </a:solidFill>
                <a:latin typeface="Arial"/>
              </a:defRPr>
            </a:lvl9pPr>
          </a:lstStyle>
          <a:p>
            <a:r>
              <a:rPr lang="en-US" sz="3200">
                <a:latin typeface="+mj-lt"/>
              </a:rPr>
              <a:t>Group Results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75E4B728-2563-E74E-9071-67FD5CF70EB6}"/>
              </a:ext>
            </a:extLst>
          </p:cNvPr>
          <p:cNvSpPr txBox="1"/>
          <p:nvPr/>
        </p:nvSpPr>
        <p:spPr>
          <a:xfrm>
            <a:off x="246183" y="600974"/>
            <a:ext cx="5925331" cy="3896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585" b="1" kern="1200">
                <a:solidFill>
                  <a:schemeClr val="accent1"/>
                </a:solidFill>
                <a:latin typeface="ooredoo-Regular" panose="02000506000000020004" pitchFamily="2" charset="0"/>
                <a:ea typeface="ooredoo-Regular" panose="02000506000000020004" pitchFamily="2" charset="0"/>
                <a:cs typeface="Arial" pitchFamily="34" charset="0"/>
              </a:defRPr>
            </a:lvl1pPr>
            <a:lvl2pPr marL="4572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2pPr>
            <a:lvl3pPr marL="9144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3pPr>
            <a:lvl4pPr marL="13716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4pPr>
            <a:lvl5pPr marL="18288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5pPr>
            <a:lvl6pPr marL="422041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6pPr>
            <a:lvl7pPr marL="844083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7pPr>
            <a:lvl8pPr marL="1266124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8pPr>
            <a:lvl9pPr marL="1688165" algn="l" defTabSz="86752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>
                <a:solidFill>
                  <a:srgbClr val="0057A6"/>
                </a:solidFill>
                <a:latin typeface="Arial"/>
              </a:defRPr>
            </a:lvl9pPr>
          </a:lstStyle>
          <a:p>
            <a:r>
              <a:rPr lang="en-US" sz="2000">
                <a:latin typeface="+mj-lt"/>
              </a:rPr>
              <a:t>Debt Profile – Ooredoo Q.P.S.C.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33B8E-C1A5-664F-B9D7-69FCA2CECFDC}"/>
              </a:ext>
            </a:extLst>
          </p:cNvPr>
          <p:cNvSpPr/>
          <p:nvPr/>
        </p:nvSpPr>
        <p:spPr>
          <a:xfrm>
            <a:off x="1960041" y="5828079"/>
            <a:ext cx="7922402" cy="31008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ct val="110000"/>
              </a:lnSpc>
              <a:spcBef>
                <a:spcPts val="83"/>
              </a:spcBef>
              <a:spcAft>
                <a:spcPts val="83"/>
              </a:spcAft>
            </a:pPr>
            <a:r>
              <a:rPr lang="en-US" sz="1400" b="1" kern="0" dirty="0">
                <a:solidFill>
                  <a:schemeClr val="bg1"/>
                </a:solidFill>
                <a:latin typeface="+mj-lt"/>
              </a:rPr>
              <a:t>Well placed for the refinancing of the 2020 debt maturity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C11F9-590F-174A-A65D-2A3C61939F28}"/>
              </a:ext>
            </a:extLst>
          </p:cNvPr>
          <p:cNvSpPr txBox="1"/>
          <p:nvPr/>
        </p:nvSpPr>
        <p:spPr>
          <a:xfrm flipH="1">
            <a:off x="10849232" y="5827501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>
              <a:spcBef>
                <a:spcPts val="600"/>
              </a:spcBef>
              <a:spcAft>
                <a:spcPct val="0"/>
              </a:spcAft>
              <a:buClr>
                <a:srgbClr val="ED1C24"/>
              </a:buClr>
              <a:buSzPct val="140000"/>
            </a:pPr>
            <a:endParaRPr lang="en-US" sz="1200" err="1">
              <a:solidFill>
                <a:srgbClr val="000000"/>
              </a:solidFill>
              <a:latin typeface="Noto Sans" panose="020B0502040504020204" pitchFamily="34" charset="0"/>
            </a:endParaRPr>
          </a:p>
        </p:txBody>
      </p:sp>
      <p:sp>
        <p:nvSpPr>
          <p:cNvPr id="39" name="Slide Number Placeholder 2">
            <a:extLst>
              <a:ext uri="{FF2B5EF4-FFF2-40B4-BE49-F238E27FC236}">
                <a16:creationId xmlns:a16="http://schemas.microsoft.com/office/drawing/2014/main" id="{B9AE190D-BBEE-B041-81CB-AFAC6FCD7D6F}"/>
              </a:ext>
            </a:extLst>
          </p:cNvPr>
          <p:cNvSpPr txBox="1"/>
          <p:nvPr/>
        </p:nvSpPr>
        <p:spPr>
          <a:xfrm>
            <a:off x="11525464" y="6569075"/>
            <a:ext cx="590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8904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F4C691-6DE9-424C-9C34-B44F65CDDA11}" type="slidenum">
              <a:rPr lang="en-US" sz="750" smtClean="0">
                <a:solidFill>
                  <a:schemeClr val="accent1"/>
                </a:solidFill>
              </a:rPr>
              <a:pPr algn="r"/>
              <a:t>1</a:t>
            </a:fld>
            <a:endParaRPr lang="en-US" sz="750">
              <a:solidFill>
                <a:schemeClr val="accent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10DE51-38C8-6C42-91C0-D5E013F22CE1}"/>
              </a:ext>
            </a:extLst>
          </p:cNvPr>
          <p:cNvGrpSpPr/>
          <p:nvPr/>
        </p:nvGrpSpPr>
        <p:grpSpPr>
          <a:xfrm>
            <a:off x="7603873" y="175136"/>
            <a:ext cx="4691330" cy="287551"/>
            <a:chOff x="7251756" y="1858617"/>
            <a:chExt cx="4691330" cy="287551"/>
          </a:xfrm>
        </p:grpSpPr>
        <p:sp>
          <p:nvSpPr>
            <p:cNvPr id="37" name="Title 3">
              <a:extLst>
                <a:ext uri="{FF2B5EF4-FFF2-40B4-BE49-F238E27FC236}">
                  <a16:creationId xmlns:a16="http://schemas.microsoft.com/office/drawing/2014/main" id="{B0BF4CDC-B5DB-714C-8D22-39F32FC7A15D}"/>
                </a:ext>
              </a:extLst>
            </p:cNvPr>
            <p:cNvSpPr txBox="1"/>
            <p:nvPr/>
          </p:nvSpPr>
          <p:spPr>
            <a:xfrm>
              <a:off x="10217137" y="1926353"/>
              <a:ext cx="1725949" cy="1740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>
                  <a:latin typeface="Ooredoo Heavy" panose="00000A00000000000000" pitchFamily="50" charset="0"/>
                  <a:ea typeface="Ooredoo Heavy" panose="00000A00000000000000" pitchFamily="50" charset="0"/>
                </a:rPr>
                <a:t>Additional information</a:t>
              </a:r>
            </a:p>
          </p:txBody>
        </p:sp>
        <p:sp>
          <p:nvSpPr>
            <p:cNvPr id="38" name="Title 3">
              <a:extLst>
                <a:ext uri="{FF2B5EF4-FFF2-40B4-BE49-F238E27FC236}">
                  <a16:creationId xmlns:a16="http://schemas.microsoft.com/office/drawing/2014/main" id="{2D10EFD5-0D48-AB43-A3A7-093AC70B9D66}"/>
                </a:ext>
              </a:extLst>
            </p:cNvPr>
            <p:cNvSpPr txBox="1"/>
            <p:nvPr/>
          </p:nvSpPr>
          <p:spPr>
            <a:xfrm>
              <a:off x="7251756" y="1858617"/>
              <a:ext cx="836125" cy="2418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 b="0">
                  <a:solidFill>
                    <a:schemeClr val="tx1">
                      <a:lumMod val="90000"/>
                      <a:lumOff val="10000"/>
                    </a:schemeClr>
                  </a:solidFill>
                  <a:latin typeface="Ooredoo Heavy" panose="00000A00000000000000" pitchFamily="50" charset="0"/>
                  <a:ea typeface="Ooredoo Heavy" panose="00000A00000000000000" pitchFamily="50" charset="0"/>
                </a:rPr>
                <a:t>Overview</a:t>
              </a: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B61FD4A8-C834-B540-9A63-0E23C9666288}"/>
                </a:ext>
              </a:extLst>
            </p:cNvPr>
            <p:cNvSpPr/>
            <p:nvPr/>
          </p:nvSpPr>
          <p:spPr bwMode="auto">
            <a:xfrm>
              <a:off x="7348061" y="2100449"/>
              <a:ext cx="551200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BA6FADD-7E05-6443-9DCE-270E7376E00A}"/>
                </a:ext>
              </a:extLst>
            </p:cNvPr>
            <p:cNvSpPr txBox="1"/>
            <p:nvPr/>
          </p:nvSpPr>
          <p:spPr>
            <a:xfrm flipH="1">
              <a:off x="8105861" y="1944046"/>
              <a:ext cx="0" cy="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>
                <a:spcBef>
                  <a:spcPts val="600"/>
                </a:spcBef>
                <a:spcAft>
                  <a:spcPct val="0"/>
                </a:spcAft>
                <a:buClr>
                  <a:srgbClr val="ED1C24"/>
                </a:buClr>
                <a:buSzPct val="140000"/>
              </a:pPr>
              <a:endParaRPr lang="en-US" sz="1200" err="1">
                <a:solidFill>
                  <a:srgbClr val="000000"/>
                </a:solidFill>
                <a:latin typeface="Noto Sans" panose="020B0502040504020204" pitchFamily="34" charset="0"/>
              </a:endParaRPr>
            </a:p>
          </p:txBody>
        </p:sp>
        <p:sp>
          <p:nvSpPr>
            <p:cNvPr id="42" name="Title 3">
              <a:extLst>
                <a:ext uri="{FF2B5EF4-FFF2-40B4-BE49-F238E27FC236}">
                  <a16:creationId xmlns:a16="http://schemas.microsoft.com/office/drawing/2014/main" id="{17AAE759-9424-BE43-9118-4FF86BB8C4F7}"/>
                </a:ext>
              </a:extLst>
            </p:cNvPr>
            <p:cNvSpPr txBox="1"/>
            <p:nvPr/>
          </p:nvSpPr>
          <p:spPr>
            <a:xfrm>
              <a:off x="8007265" y="1858617"/>
              <a:ext cx="1271902" cy="2418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 b="0">
                  <a:solidFill>
                    <a:schemeClr val="tx1">
                      <a:lumMod val="90000"/>
                      <a:lumOff val="10000"/>
                    </a:schemeClr>
                  </a:solidFill>
                  <a:latin typeface="Ooredoo Heavy" panose="00000A00000000000000" pitchFamily="50" charset="0"/>
                  <a:ea typeface="Ooredoo Heavy" panose="00000A00000000000000" pitchFamily="50" charset="0"/>
                </a:rPr>
                <a:t>Results review</a:t>
              </a: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E8F1D839-6110-1B47-A409-970EC90FB171}"/>
                </a:ext>
              </a:extLst>
            </p:cNvPr>
            <p:cNvSpPr/>
            <p:nvPr/>
          </p:nvSpPr>
          <p:spPr bwMode="auto">
            <a:xfrm>
              <a:off x="8060835" y="2100449"/>
              <a:ext cx="845267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44" name="Title 3">
              <a:extLst>
                <a:ext uri="{FF2B5EF4-FFF2-40B4-BE49-F238E27FC236}">
                  <a16:creationId xmlns:a16="http://schemas.microsoft.com/office/drawing/2014/main" id="{AF19D504-B672-BF4B-9BAE-3FE68DC10C15}"/>
                </a:ext>
              </a:extLst>
            </p:cNvPr>
            <p:cNvSpPr txBox="1"/>
            <p:nvPr/>
          </p:nvSpPr>
          <p:spPr>
            <a:xfrm>
              <a:off x="8970702" y="1861875"/>
              <a:ext cx="1271902" cy="2418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 b="0">
                  <a:solidFill>
                    <a:schemeClr val="tx1">
                      <a:lumMod val="90000"/>
                      <a:lumOff val="10000"/>
                    </a:schemeClr>
                  </a:solidFill>
                  <a:latin typeface="Ooredoo Heavy" panose="00000A00000000000000" pitchFamily="50" charset="0"/>
                  <a:ea typeface="Ooredoo Heavy" panose="00000A00000000000000" pitchFamily="50" charset="0"/>
                </a:rPr>
                <a:t>Operations review</a:t>
              </a:r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E6326C8F-7289-1346-BC79-54F3B5977054}"/>
                </a:ext>
              </a:extLst>
            </p:cNvPr>
            <p:cNvSpPr/>
            <p:nvPr/>
          </p:nvSpPr>
          <p:spPr bwMode="auto">
            <a:xfrm>
              <a:off x="9047645" y="2100449"/>
              <a:ext cx="1086955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5B6B08F7-9134-6340-8AB7-A29FE5E49F0F}"/>
                </a:ext>
              </a:extLst>
            </p:cNvPr>
            <p:cNvSpPr/>
            <p:nvPr/>
          </p:nvSpPr>
          <p:spPr bwMode="auto">
            <a:xfrm>
              <a:off x="10313673" y="2089077"/>
              <a:ext cx="1268727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55327"/>
              </p:ext>
            </p:extLst>
          </p:nvPr>
        </p:nvGraphicFramePr>
        <p:xfrm>
          <a:off x="1886054" y="2810607"/>
          <a:ext cx="4190960" cy="2546474"/>
        </p:xfrm>
        <a:graphic>
          <a:graphicData uri="http://schemas.openxmlformats.org/drawingml/2006/table">
            <a:tbl>
              <a:tblPr/>
              <a:tblGrid>
                <a:gridCol w="139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Loans</a:t>
                      </a:r>
                      <a:r>
                        <a:rPr lang="en-US" sz="9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(in USD m)</a:t>
                      </a:r>
                    </a:p>
                  </a:txBody>
                  <a:tcPr marL="84406" marR="84406" marT="42203" marB="42203" anchor="ctr" horzOverflow="overflow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Amount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Usage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Rate*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Maturity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QNB QAR3bn RCF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824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QAR MM rate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31-Jan-20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USD 500mn RCF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06 May 2020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USD 150mn Term Loan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84406" marR="84406" marT="42203" marB="4220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31-Aug-20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USD 1bn RCF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1,000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07-Jun-22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 USD200mn Amortizing Loan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GB" sz="600" b="0" i="0" u="none" strike="noStrike" dirty="0">
                        <a:solidFill>
                          <a:srgbClr val="110F1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12-Jul-23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340690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 USD 100m Term Loan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08-Oct-23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 USD 150mn RCF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30-Oct-23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4825329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 USD 100m Term Loan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31-Oct-23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 USD 100m Term Loan</a:t>
                      </a: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GB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110F10"/>
                          </a:solidFill>
                          <a:effectLst/>
                          <a:latin typeface="+mn-lt"/>
                        </a:rPr>
                        <a:t>13-Dec-23</a:t>
                      </a: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USD</a:t>
                      </a:r>
                      <a:r>
                        <a:rPr lang="en-US" sz="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300m RCF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Arial" pitchFamily="34" charset="0"/>
                        </a:rPr>
                        <a:t>Libor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16-May-24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268873"/>
                  </a:ext>
                </a:extLst>
              </a:tr>
              <a:tr h="211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USD 150m </a:t>
                      </a:r>
                      <a:r>
                        <a:rPr lang="en-US" sz="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Amortizing Term </a:t>
                      </a:r>
                      <a:r>
                        <a:rPr lang="en-US" sz="6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 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Arial" pitchFamily="34" charset="0"/>
                        </a:rPr>
                        <a:t>3.096%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16-Sep-29</a:t>
                      </a:r>
                      <a:endParaRPr lang="en-GB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214457"/>
                  </a:ext>
                </a:extLst>
              </a:tr>
              <a:tr h="1985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Total Loans </a:t>
                      </a:r>
                    </a:p>
                  </a:txBody>
                  <a:tcPr marL="63305" marR="63305" marT="31652" marB="3165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3,574m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2,190m</a:t>
                      </a: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/>
                        <a:cs typeface="Arial" pitchFamily="34" charset="0"/>
                      </a:endParaRPr>
                    </a:p>
                  </a:txBody>
                  <a:tcPr marL="63305" marR="63305" marT="31652" marB="3165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6106321" y="2805706"/>
          <a:ext cx="4078698" cy="254990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3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Bonds </a:t>
                      </a: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(in USD m)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Issue Amount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Interest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Maturity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Listed in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Fixed Rate  Bonds due 2021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1,000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4.75% 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16 Feb 2021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LSE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Fixed Rate  Bonds</a:t>
                      </a: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due 2023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1,000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3.25%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21 Feb 2023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ISE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Fixed Rate  Bonds due 2025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750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5.00%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19 Oct 2025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LSE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Fixed Rate  Bonds due 2026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3305" marR="63305" marT="31652" marB="31652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500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3.75%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22 Jun 2026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ISE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Fixed Rate  Bonds due 2028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500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3.875%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31 Jan</a:t>
                      </a: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2028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ISE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Fixed Rate  Bonds due 2043</a:t>
                      </a: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500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4.50%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31 Jan 2043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700" b="0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ISE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700" b="0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107775"/>
                  </a:ext>
                </a:extLst>
              </a:tr>
              <a:tr h="731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7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7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7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Total </a:t>
                      </a:r>
                      <a:r>
                        <a:rPr lang="en-US" sz="700" b="1" i="0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Bonds </a:t>
                      </a:r>
                      <a:endParaRPr lang="en-US" sz="700" b="1" i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700" b="1" i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4,250m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700" b="1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700" b="1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9" name="Chart 28"/>
          <p:cNvGraphicFramePr/>
          <p:nvPr>
            <p:extLst/>
          </p:nvPr>
        </p:nvGraphicFramePr>
        <p:xfrm>
          <a:off x="1579719" y="228944"/>
          <a:ext cx="8783481" cy="2512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1905001" y="5410200"/>
          <a:ext cx="8294484" cy="2461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4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73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Total outstanding debt as at 30 September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2019 at Ooredoo Q.P.S.C. level</a:t>
                      </a:r>
                      <a:endParaRPr lang="en-US" sz="1200" b="1" baseline="300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1652" marB="31652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Arial" pitchFamily="34" charset="0"/>
                        </a:rPr>
                        <a:t>USD 6,440 million</a:t>
                      </a:r>
                    </a:p>
                  </a:txBody>
                  <a:tcPr marL="68580" marR="68580" marT="31652" marB="31652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502217" y="1340521"/>
            <a:ext cx="958634" cy="150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C24"/>
              </a:buClr>
              <a:buSzPct val="140000"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/>
                <a:cs typeface="Arial" charset="0"/>
              </a:rPr>
              <a:t>       Undrawn RCF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C24"/>
              </a:buClr>
              <a:buSzPct val="140000"/>
              <a:buFontTx/>
              <a:buNone/>
              <a:tabLst/>
              <a:defRPr/>
            </a:pPr>
            <a:r>
              <a:rPr lang="en-US" sz="700" b="1" dirty="0">
                <a:solidFill>
                  <a:srgbClr val="000000"/>
                </a:solidFill>
                <a:latin typeface="Noto Sans"/>
              </a:rPr>
              <a:t>        520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7649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17.03.22"/>
  <p:tag name="AS_TITLE" val="Aspose.Slides for .NET 4.0"/>
  <p:tag name="AS_VERSION" val="1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8.05_20170507_Ooredoo_template_4x3 ratio_v12">
  <a:themeElements>
    <a:clrScheme name="Ooredoo colours">
      <a:dk1>
        <a:srgbClr val="221E20"/>
      </a:dk1>
      <a:lt1>
        <a:srgbClr val="FFFFFF"/>
      </a:lt1>
      <a:dk2>
        <a:srgbClr val="00416A"/>
      </a:dk2>
      <a:lt2>
        <a:srgbClr val="DFDFE1"/>
      </a:lt2>
      <a:accent1>
        <a:srgbClr val="ED1C24"/>
      </a:accent1>
      <a:accent2>
        <a:srgbClr val="333F48"/>
      </a:accent2>
      <a:accent3>
        <a:srgbClr val="65C4DB"/>
      </a:accent3>
      <a:accent4>
        <a:srgbClr val="99CC00"/>
      </a:accent4>
      <a:accent5>
        <a:srgbClr val="EA9600"/>
      </a:accent5>
      <a:accent6>
        <a:srgbClr val="FFD500"/>
      </a:accent6>
      <a:hlink>
        <a:srgbClr val="2CD5C4"/>
      </a:hlink>
      <a:folHlink>
        <a:srgbClr val="F5A992"/>
      </a:folHlink>
    </a:clrScheme>
    <a:fontScheme name="Custom 11">
      <a:majorFont>
        <a:latin typeface="Ooredoo Heavy"/>
        <a:ea typeface="Arial" pitchFamily="34" charset="0"/>
        <a:cs typeface="OoredooArabic-Heavy"/>
      </a:majorFont>
      <a:minorFont>
        <a:latin typeface="Noto Sans"/>
        <a:ea typeface="Arial" pitchFamily="34" charset="0"/>
        <a:cs typeface="Noto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D1C24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79488" rtl="0" eaLnBrk="1" fontAlgn="base" latinLnBrk="0" hangingPunct="1">
          <a:lnSpc>
            <a:spcPct val="110000"/>
          </a:lnSpc>
          <a:spcBef>
            <a:spcPts val="6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Ooredoo Heavy" panose="00000A00000000000000" pitchFamily="50" charset="0"/>
          </a:defRPr>
        </a:defPPr>
      </a:lstStyle>
    </a:spDef>
    <a:lnDef>
      <a:spPr bwMode="auto">
        <a:noFill/>
        <a:ln w="19050" cap="flat" cmpd="sng" algn="ctr">
          <a:solidFill>
            <a:srgbClr val="ED1C24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>
          <a:spcBef>
            <a:spcPts val="600"/>
          </a:spcBef>
          <a:spcAft>
            <a:spcPts val="0"/>
          </a:spcAft>
          <a:buClr>
            <a:srgbClr val="ED1C24"/>
          </a:buClr>
          <a:buSzPct val="140000"/>
          <a:defRPr sz="1200" dirty="0" err="1" smtClean="0">
            <a:solidFill>
              <a:srgbClr val="000000"/>
            </a:solidFill>
            <a:latin typeface="Noto Sans" panose="020B0502040504020204" pitchFamily="34" charset="0"/>
          </a:defRPr>
        </a:defPPr>
      </a:lstStyle>
    </a:txDef>
  </a:objectDefaults>
  <a:extraClrSchemeLst>
    <a:extraClrScheme>
      <a:clrScheme name="Blank 1">
        <a:dk1>
          <a:srgbClr val="3F3F3F"/>
        </a:dk1>
        <a:lt1>
          <a:srgbClr val="FFFFFF"/>
        </a:lt1>
        <a:dk2>
          <a:srgbClr val="FDE48B"/>
        </a:dk2>
        <a:lt2>
          <a:srgbClr val="888888"/>
        </a:lt2>
        <a:accent1>
          <a:srgbClr val="7FABD2"/>
        </a:accent1>
        <a:accent2>
          <a:srgbClr val="FCC917"/>
        </a:accent2>
        <a:accent3>
          <a:srgbClr val="FFFFFF"/>
        </a:accent3>
        <a:accent4>
          <a:srgbClr val="343434"/>
        </a:accent4>
        <a:accent5>
          <a:srgbClr val="C0D2E5"/>
        </a:accent5>
        <a:accent6>
          <a:srgbClr val="E4B614"/>
        </a:accent6>
        <a:hlink>
          <a:srgbClr val="BFD5E9"/>
        </a:hlink>
        <a:folHlink>
          <a:srgbClr val="7BBE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1">
      <a:srgbClr val="F7EA48"/>
    </a:custClr>
    <a:custClr name="C2">
      <a:srgbClr val="FFBF3F"/>
    </a:custClr>
    <a:custClr name="C3">
      <a:srgbClr val="FA4616"/>
    </a:custClr>
    <a:custClr name="C4">
      <a:srgbClr val="ECB3CB"/>
    </a:custClr>
    <a:custClr name="C5">
      <a:srgbClr val="EB6FBD"/>
    </a:custClr>
    <a:custClr name="C6">
      <a:srgbClr val="D64C97"/>
    </a:custClr>
    <a:custClr name="C7">
      <a:srgbClr val="840B55"/>
    </a:custClr>
    <a:custClr name="C20">
      <a:srgbClr val="BCA2CD"/>
    </a:custClr>
    <a:custClr name="C18">
      <a:srgbClr val="AC4FBD"/>
    </a:custClr>
    <a:custClr name="C19">
      <a:srgbClr val="3C1053"/>
    </a:custClr>
    <a:custClr name="C8">
      <a:srgbClr val="8DC8E8"/>
    </a:custClr>
    <a:custClr name="C9">
      <a:srgbClr val="13AFEE"/>
    </a:custClr>
    <a:custClr name="C10">
      <a:srgbClr val="001E60"/>
    </a:custClr>
    <a:custClr name="C11">
      <a:srgbClr val="9BD7D3"/>
    </a:custClr>
    <a:custClr name="C15">
      <a:srgbClr val="B3D99E"/>
    </a:custClr>
    <a:custClr name="C14">
      <a:srgbClr val="78BE20"/>
    </a:custClr>
    <a:custClr name="C17">
      <a:srgbClr val="64A70B"/>
    </a:custClr>
    <a:custClr name="C12">
      <a:srgbClr val="00C7B1"/>
    </a:custClr>
    <a:custClr name="C16">
      <a:srgbClr val="046A38"/>
    </a:custClr>
    <a:custClr name="C13">
      <a:srgbClr val="004E42"/>
    </a:custClr>
    <a:custClr name="C23">
      <a:srgbClr val="A6BBC8"/>
    </a:custClr>
    <a:custClr name="C22">
      <a:srgbClr val="425563"/>
    </a:custClr>
    <a:custClr name="C25">
      <a:srgbClr val="CDB5A7"/>
    </a:custClr>
    <a:custClr name="C24">
      <a:srgbClr val="83786F"/>
    </a:custClr>
  </a:custClrLst>
  <a:extLst>
    <a:ext uri="{05A4C25C-085E-4340-85A3-A5531E510DB2}">
      <thm15:themeFamily xmlns:thm15="http://schemas.microsoft.com/office/thememl/2012/main" name="20170521_Ooredoo_template_4x3 ratio_v16" id="{B5C1E8C6-0D09-4B17-9FAD-1B347E675D26}" vid="{71FB96DF-66A2-42A3-BC6D-B43611A0B07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 pitchFamily="34" charset="0"/>
        <a:cs typeface="Arial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282</Words>
  <Application>Microsoft Office PowerPoint</Application>
  <PresentationFormat>Widescreen</PresentationFormat>
  <Paragraphs>122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Noto Sans</vt:lpstr>
      <vt:lpstr>Ooredoo Heavy</vt:lpstr>
      <vt:lpstr>Wingdings</vt:lpstr>
      <vt:lpstr>Office Theme</vt:lpstr>
      <vt:lpstr>08.05_20170507_Ooredoo_template_4x3 ratio_v12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Ibrahim Al Sayed</dc:creator>
  <cp:lastModifiedBy>Aya Zbib</cp:lastModifiedBy>
  <cp:revision>176</cp:revision>
  <cp:lastPrinted>2019-10-21T07:16:11Z</cp:lastPrinted>
  <dcterms:created xsi:type="dcterms:W3CDTF">2019-10-21T04:16:11Z</dcterms:created>
  <dcterms:modified xsi:type="dcterms:W3CDTF">2019-11-06T09:36:07Z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f0bd1628-9b62-4246-8a04-e6de1d22329c</vt:lpwstr>
  </property>
  <property fmtid="{D5CDD505-2E9C-101B-9397-08002B2CF9AE}" pid="3" name="Classification">
    <vt:lpwstr>Internal</vt:lpwstr>
  </property>
</Properties>
</file>